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3" r:id="rId2"/>
    <p:sldId id="292" r:id="rId3"/>
    <p:sldId id="264" r:id="rId4"/>
    <p:sldId id="290" r:id="rId5"/>
    <p:sldId id="291" r:id="rId6"/>
    <p:sldId id="265" r:id="rId7"/>
    <p:sldId id="266" r:id="rId8"/>
    <p:sldId id="267" r:id="rId9"/>
    <p:sldId id="286" r:id="rId10"/>
    <p:sldId id="287" r:id="rId11"/>
    <p:sldId id="269" r:id="rId12"/>
    <p:sldId id="268" r:id="rId13"/>
    <p:sldId id="270" r:id="rId14"/>
    <p:sldId id="274" r:id="rId15"/>
    <p:sldId id="275" r:id="rId16"/>
    <p:sldId id="276" r:id="rId17"/>
    <p:sldId id="285" r:id="rId18"/>
    <p:sldId id="293" r:id="rId19"/>
    <p:sldId id="260" r:id="rId20"/>
    <p:sldId id="282" r:id="rId21"/>
    <p:sldId id="284" r:id="rId22"/>
    <p:sldId id="303" r:id="rId23"/>
    <p:sldId id="280" r:id="rId24"/>
    <p:sldId id="289" r:id="rId25"/>
    <p:sldId id="277" r:id="rId26"/>
    <p:sldId id="278" r:id="rId27"/>
    <p:sldId id="281" r:id="rId28"/>
    <p:sldId id="279" r:id="rId29"/>
    <p:sldId id="306" r:id="rId30"/>
    <p:sldId id="304" r:id="rId31"/>
    <p:sldId id="307" r:id="rId32"/>
    <p:sldId id="308" r:id="rId33"/>
    <p:sldId id="305" r:id="rId34"/>
    <p:sldId id="258" r:id="rId35"/>
    <p:sldId id="259" r:id="rId36"/>
    <p:sldId id="298" r:id="rId37"/>
    <p:sldId id="299" r:id="rId38"/>
    <p:sldId id="300" r:id="rId39"/>
    <p:sldId id="302" r:id="rId40"/>
    <p:sldId id="288" r:id="rId41"/>
    <p:sldId id="257" r:id="rId42"/>
    <p:sldId id="296" r:id="rId43"/>
    <p:sldId id="297" r:id="rId44"/>
    <p:sldId id="301" r:id="rId45"/>
    <p:sldId id="294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1640" y="-3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9496-3350-4939-902E-2B80BB1E452C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C285-1B87-444D-8546-C43D14CBA4D2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t>20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3F5ED-2816-45D9-B7F2-046D575029ED}" type="datetimeFigureOut">
              <a:rPr lang="pt-BR" smtClean="0"/>
              <a:t>30/11/2018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D0D58-D9A6-4F78-A47D-0277728F6353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pt-BR" sz="5100" dirty="0" smtClean="0"/>
              <a:t>O Valor Total Liquidado (R$) 2017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4000" dirty="0" err="1" smtClean="0"/>
              <a:t>MinC</a:t>
            </a:r>
            <a:r>
              <a:rPr lang="pt-BR" sz="4000" dirty="0" smtClean="0"/>
              <a:t>                R</a:t>
            </a:r>
            <a:r>
              <a:rPr lang="pt-BR" sz="4000" dirty="0"/>
              <a:t>$ </a:t>
            </a:r>
            <a:r>
              <a:rPr lang="pt-BR" sz="4000" dirty="0" smtClean="0"/>
              <a:t>1.204.100.228,66</a:t>
            </a:r>
          </a:p>
          <a:p>
            <a:pPr>
              <a:buNone/>
            </a:pPr>
            <a:r>
              <a:rPr lang="pt-BR" sz="4000" dirty="0" smtClean="0"/>
              <a:t>STF                   R$    600.090.684,26</a:t>
            </a:r>
            <a:endParaRPr lang="pt-BR" sz="4000" dirty="0"/>
          </a:p>
          <a:p>
            <a:pPr>
              <a:buNone/>
            </a:pPr>
            <a:r>
              <a:rPr lang="pt-BR" sz="4000" dirty="0" smtClean="0"/>
              <a:t>TCU                  R$ 1.928.130.231,74</a:t>
            </a:r>
          </a:p>
          <a:p>
            <a:pPr>
              <a:buNone/>
            </a:pPr>
            <a:r>
              <a:rPr lang="pt-BR" sz="4000" dirty="0" smtClean="0"/>
              <a:t>MP                   R$ 6.328.860.460,05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pt-BR" sz="5100" dirty="0" smtClean="0"/>
              <a:t>Para continuar a responder a essa pergunta, vamos fazer a comparação do  valor liquidado do </a:t>
            </a:r>
            <a:r>
              <a:rPr lang="pt-BR" sz="5100" dirty="0" err="1" smtClean="0"/>
              <a:t>MinC</a:t>
            </a:r>
            <a:r>
              <a:rPr lang="pt-BR" sz="5100" dirty="0" smtClean="0"/>
              <a:t> e da Defesa em 2017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5100" dirty="0" smtClean="0"/>
              <a:t> </a:t>
            </a:r>
            <a:endParaRPr lang="pt-BR" sz="86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pt-BR" sz="5100" dirty="0" smtClean="0"/>
              <a:t>O Valor Total Liquidado (R$)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5100" dirty="0" smtClean="0"/>
              <a:t> </a:t>
            </a:r>
            <a:r>
              <a:rPr lang="pt-BR" sz="5100" dirty="0" err="1" smtClean="0"/>
              <a:t>MinC</a:t>
            </a:r>
            <a:r>
              <a:rPr lang="pt-BR" sz="5100" dirty="0" smtClean="0"/>
              <a:t>              </a:t>
            </a:r>
            <a:r>
              <a:rPr lang="pt-BR" sz="5100" dirty="0"/>
              <a:t>R$ 1.204.100.228,66 </a:t>
            </a:r>
          </a:p>
          <a:p>
            <a:pPr>
              <a:buNone/>
            </a:pPr>
            <a:r>
              <a:rPr lang="pt-BR" sz="5100" dirty="0" smtClean="0"/>
              <a:t> Defesa         R$ 88.110.543.149,67</a:t>
            </a:r>
          </a:p>
          <a:p>
            <a:pPr>
              <a:buNone/>
            </a:pPr>
            <a:endParaRPr lang="pt-BR" sz="2000" dirty="0"/>
          </a:p>
          <a:p>
            <a:pPr algn="ctr">
              <a:buNone/>
            </a:pPr>
            <a:r>
              <a:rPr lang="pt-BR" sz="8600" dirty="0" smtClean="0"/>
              <a:t>Orçamento</a:t>
            </a:r>
          </a:p>
          <a:p>
            <a:pPr algn="ctr">
              <a:buNone/>
            </a:pPr>
            <a:r>
              <a:rPr lang="pt-BR" sz="20900" dirty="0" smtClean="0"/>
              <a:t>73</a:t>
            </a:r>
            <a:r>
              <a:rPr lang="pt-BR" sz="23800" dirty="0" smtClean="0"/>
              <a:t> </a:t>
            </a:r>
            <a:r>
              <a:rPr lang="pt-BR" sz="8600" dirty="0" smtClean="0"/>
              <a:t>vezes maior</a:t>
            </a:r>
            <a:endParaRPr lang="pt-BR" sz="8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48880"/>
            <a:ext cx="8229600" cy="29523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5100" dirty="0" smtClean="0"/>
              <a:t>    Gastamos muito pouco com o Ministério da Cultura</a:t>
            </a:r>
            <a:endParaRPr lang="pt-BR" sz="8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orçamento do </a:t>
            </a:r>
            <a:r>
              <a:rPr lang="pt-BR" dirty="0" err="1" smtClean="0"/>
              <a:t>MinC</a:t>
            </a:r>
            <a:r>
              <a:rPr lang="pt-BR" dirty="0" smtClean="0"/>
              <a:t> está diminuindo? 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Rplotger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33208"/>
            <a:ext cx="9144000" cy="368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518864" y="188640"/>
            <a:ext cx="8229600" cy="56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kumimoji="0" lang="pt-BR" sz="9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Encolhimento </a:t>
            </a:r>
            <a:r>
              <a:rPr lang="pt-BR" sz="9000" dirty="0"/>
              <a:t>de </a:t>
            </a:r>
            <a:r>
              <a:rPr lang="pt-BR" sz="20400" dirty="0"/>
              <a:t>17</a:t>
            </a:r>
            <a:r>
              <a:rPr lang="pt-BR" sz="20400" dirty="0" smtClean="0"/>
              <a:t>%</a:t>
            </a:r>
            <a:endParaRPr lang="pt-BR" sz="9000" dirty="0" smtClean="0"/>
          </a:p>
          <a:p>
            <a:pPr lvl="0" algn="ctr">
              <a:spcBef>
                <a:spcPct val="0"/>
              </a:spcBef>
            </a:pPr>
            <a:r>
              <a:rPr lang="pt-BR" sz="4400" dirty="0" smtClean="0"/>
              <a:t>  </a:t>
            </a:r>
            <a:r>
              <a:rPr lang="pt-BR" sz="3300" dirty="0">
                <a:latin typeface="+mj-lt"/>
                <a:ea typeface="+mj-ea"/>
                <a:cs typeface="+mj-cs"/>
              </a:rPr>
              <a:t>do Orçamento (valor pago) de 2010 para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48880"/>
            <a:ext cx="8229600" cy="29523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5100" dirty="0" smtClean="0"/>
              <a:t>    Gastamos muito pouco com o Ministério da Cultura</a:t>
            </a:r>
          </a:p>
          <a:p>
            <a:pPr algn="ctr">
              <a:buNone/>
            </a:pPr>
            <a:r>
              <a:rPr lang="pt-BR" sz="5100" dirty="0" smtClean="0">
                <a:solidFill>
                  <a:srgbClr val="FF0000"/>
                </a:solidFill>
              </a:rPr>
              <a:t>e estamos diminuindo </a:t>
            </a:r>
            <a:endParaRPr lang="pt-BR" sz="8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inc_n.jpg"/>
          <p:cNvPicPr>
            <a:picLocks noChangeAspect="1"/>
          </p:cNvPicPr>
          <p:nvPr/>
        </p:nvPicPr>
        <p:blipFill>
          <a:blip r:embed="rId2" cstate="print"/>
          <a:srcRect l="37380" t="5320" r="33173" b="52793"/>
          <a:stretch>
            <a:fillRect/>
          </a:stretch>
        </p:blipFill>
        <p:spPr>
          <a:xfrm>
            <a:off x="1547664" y="260648"/>
            <a:ext cx="5904656" cy="6326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620688"/>
            <a:ext cx="8028384" cy="5104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16040" r="35825" b="8657"/>
          <a:stretch>
            <a:fillRect/>
          </a:stretch>
        </p:blipFill>
        <p:spPr bwMode="auto">
          <a:xfrm>
            <a:off x="72008" y="548679"/>
            <a:ext cx="8964488" cy="5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2564904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pt-BR" sz="5100" dirty="0" smtClean="0"/>
              <a:t>Só o Ministério da Cultura gasta com Cultura?</a:t>
            </a:r>
          </a:p>
          <a:p>
            <a:pPr algn="ctr">
              <a:buNone/>
            </a:pPr>
            <a:r>
              <a:rPr lang="pt-BR" sz="5100" dirty="0" smtClean="0"/>
              <a:t> </a:t>
            </a:r>
            <a:r>
              <a:rPr lang="pt-BR" sz="5400" dirty="0" smtClean="0"/>
              <a:t>Quem gasta com a função Cultura? </a:t>
            </a:r>
            <a:endParaRPr lang="pt-BR" sz="86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LTURA_SEM_MI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LTURA_SEM_MI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23728" y="277485"/>
            <a:ext cx="6967933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/>
              <a:t>Três despesas com Cultura fora do </a:t>
            </a:r>
            <a:r>
              <a:rPr lang="pt-BR" sz="3200" b="1" dirty="0" err="1" smtClean="0"/>
              <a:t>MinC</a:t>
            </a:r>
            <a:endParaRPr lang="pt-BR" sz="3200" b="1" dirty="0" smtClean="0"/>
          </a:p>
          <a:p>
            <a:endParaRPr lang="pt-BR" sz="1600" b="1" dirty="0" smtClean="0"/>
          </a:p>
          <a:p>
            <a:pPr marL="514350" indent="-514350">
              <a:buAutoNum type="arabicPeriod"/>
            </a:pPr>
            <a:r>
              <a:rPr lang="pt-BR" sz="2400" b="1" dirty="0" smtClean="0"/>
              <a:t>Fundação Nacional do Índio – FUNAI</a:t>
            </a:r>
          </a:p>
          <a:p>
            <a:pPr marL="514350" indent="-514350">
              <a:buAutoNum type="arabicPeriod"/>
            </a:pPr>
            <a:r>
              <a:rPr lang="pt-BR" sz="2400" b="1" dirty="0" smtClean="0"/>
              <a:t>Presidência </a:t>
            </a:r>
          </a:p>
          <a:p>
            <a:pPr marL="514350" indent="-514350">
              <a:buAutoNum type="arabicPeriod"/>
            </a:pPr>
            <a:r>
              <a:rPr lang="pt-BR" sz="2400" b="1" dirty="0" smtClean="0"/>
              <a:t>Integração Nacional/Minas e Energia</a:t>
            </a:r>
          </a:p>
          <a:p>
            <a:pPr marL="514350" indent="-514350">
              <a:buAutoNum type="arabicPeriod"/>
            </a:pPr>
            <a:endParaRPr lang="pt-B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20080" y="0"/>
            <a:ext cx="7380312" cy="6858000"/>
            <a:chOff x="1619672" y="620688"/>
            <a:chExt cx="5616624" cy="596679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3324" t="63491" r="3307" b="7180"/>
            <a:stretch>
              <a:fillRect/>
            </a:stretch>
          </p:blipFill>
          <p:spPr bwMode="auto">
            <a:xfrm>
              <a:off x="1691680" y="5157192"/>
              <a:ext cx="5472608" cy="143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33324" t="14563" r="2473" b="7180"/>
            <a:stretch>
              <a:fillRect/>
            </a:stretch>
          </p:blipFill>
          <p:spPr bwMode="auto">
            <a:xfrm>
              <a:off x="1691680" y="1656740"/>
              <a:ext cx="5544616" cy="381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32490" t="22148" r="2473" b="24899"/>
            <a:stretch>
              <a:fillRect/>
            </a:stretch>
          </p:blipFill>
          <p:spPr bwMode="auto">
            <a:xfrm>
              <a:off x="1619672" y="620688"/>
              <a:ext cx="5616624" cy="258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 descr="Rplot_su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10950"/>
            <a:ext cx="9144000" cy="469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Qual distribuição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O </a:t>
            </a:r>
            <a:r>
              <a:rPr lang="pt-BR" dirty="0" err="1" smtClean="0">
                <a:solidFill>
                  <a:schemeClr val="tx1"/>
                </a:solidFill>
              </a:rPr>
              <a:t>MinC</a:t>
            </a:r>
            <a:r>
              <a:rPr lang="pt-BR" dirty="0" smtClean="0">
                <a:solidFill>
                  <a:schemeClr val="tx1"/>
                </a:solidFill>
              </a:rPr>
              <a:t> gasta mais com a </a:t>
            </a:r>
            <a:r>
              <a:rPr lang="pt-BR" dirty="0" err="1" smtClean="0">
                <a:solidFill>
                  <a:srgbClr val="FF0000"/>
                </a:solidFill>
              </a:rPr>
              <a:t>Ancine</a:t>
            </a:r>
            <a:r>
              <a:rPr lang="pt-BR" dirty="0" smtClean="0">
                <a:solidFill>
                  <a:schemeClr val="tx1"/>
                </a:solidFill>
              </a:rPr>
              <a:t> ou com o </a:t>
            </a:r>
            <a:r>
              <a:rPr lang="pt-BR" dirty="0" smtClean="0">
                <a:solidFill>
                  <a:schemeClr val="tx2"/>
                </a:solidFill>
              </a:rPr>
              <a:t>IBRAM</a:t>
            </a:r>
            <a:r>
              <a:rPr lang="pt-BR" dirty="0" smtClean="0">
                <a:solidFill>
                  <a:schemeClr val="tx1"/>
                </a:solidFill>
              </a:rPr>
              <a:t>?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51520" y="0"/>
            <a:ext cx="8532440" cy="6858000"/>
            <a:chOff x="0" y="1097360"/>
            <a:chExt cx="5472608" cy="576064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157" t="14563" r="3307" b="7180"/>
            <a:stretch>
              <a:fillRect/>
            </a:stretch>
          </p:blipFill>
          <p:spPr bwMode="auto">
            <a:xfrm>
              <a:off x="72008" y="3041576"/>
              <a:ext cx="5400600" cy="381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33352" t="22148" r="3278" b="15837"/>
            <a:stretch>
              <a:fillRect/>
            </a:stretch>
          </p:blipFill>
          <p:spPr bwMode="auto">
            <a:xfrm>
              <a:off x="0" y="1097360"/>
              <a:ext cx="5472608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 descr="RplotUO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5274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RplotUO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- 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</a:p>
          <a:p>
            <a:r>
              <a:rPr lang="pt-BR" dirty="0" smtClean="0"/>
              <a:t>- O orçamento do </a:t>
            </a:r>
            <a:r>
              <a:rPr lang="pt-BR" dirty="0" err="1" smtClean="0"/>
              <a:t>MinC</a:t>
            </a:r>
            <a:r>
              <a:rPr lang="pt-BR" dirty="0" smtClean="0"/>
              <a:t> está diminuindo?</a:t>
            </a:r>
            <a:r>
              <a:rPr lang="pt-BR" dirty="0" smtClean="0"/>
              <a:t> O Quanto está diminuindo?</a:t>
            </a:r>
          </a:p>
          <a:p>
            <a:r>
              <a:rPr lang="pt-BR" dirty="0" smtClean="0"/>
              <a:t>- Quem gasta com Cultura? Qual Ministério? </a:t>
            </a:r>
          </a:p>
          <a:p>
            <a:r>
              <a:rPr lang="pt-BR" dirty="0" smtClean="0"/>
              <a:t>- Qual distribuição </a:t>
            </a:r>
            <a:r>
              <a:rPr lang="pt-BR" dirty="0" smtClean="0"/>
              <a:t>do</a:t>
            </a:r>
            <a:r>
              <a:rPr lang="pt-BR" dirty="0" smtClean="0"/>
              <a:t> orçamento do </a:t>
            </a:r>
            <a:r>
              <a:rPr lang="pt-BR" dirty="0" err="1" smtClean="0"/>
              <a:t>MinC</a:t>
            </a:r>
            <a:r>
              <a:rPr lang="pt-BR" dirty="0" smtClean="0"/>
              <a:t>? (</a:t>
            </a:r>
            <a:r>
              <a:rPr lang="pt-BR" dirty="0" err="1" smtClean="0"/>
              <a:t>Ancine</a:t>
            </a:r>
            <a:r>
              <a:rPr lang="pt-BR" dirty="0" smtClean="0"/>
              <a:t>, Funarte, Casa Ruy, Palmares,etc...)</a:t>
            </a:r>
          </a:p>
          <a:p>
            <a:r>
              <a:rPr lang="pt-BR" dirty="0" smtClean="0"/>
              <a:t>Quais as prioridades dos Ministros?</a:t>
            </a:r>
          </a:p>
          <a:p>
            <a:r>
              <a:rPr lang="pt-BR" dirty="0" smtClean="0"/>
              <a:t>Quais as semelhanças e diferenças entre os gestores?</a:t>
            </a:r>
          </a:p>
          <a:p>
            <a:r>
              <a:rPr lang="pt-BR" dirty="0" smtClean="0"/>
              <a:t>E a Lei </a:t>
            </a:r>
            <a:r>
              <a:rPr lang="pt-BR" dirty="0" err="1" smtClean="0"/>
              <a:t>Rouanet</a:t>
            </a:r>
            <a:r>
              <a:rPr lang="pt-BR" dirty="0" smtClean="0"/>
              <a:t>?</a:t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Quais as prioridades dos Ministros?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2488"/>
            <a:ext cx="8229600" cy="114300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Imagem 2" descr="RplotCA_gest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7504" y="2996952"/>
            <a:ext cx="9144000" cy="36880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 rot="16200000">
            <a:off x="4418402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Marta Suplicy</a:t>
            </a:r>
          </a:p>
        </p:txBody>
      </p:sp>
      <p:sp>
        <p:nvSpPr>
          <p:cNvPr id="5" name="CaixaDeTexto 4"/>
          <p:cNvSpPr txBox="1"/>
          <p:nvPr/>
        </p:nvSpPr>
        <p:spPr>
          <a:xfrm rot="16200000">
            <a:off x="3482298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Ana de </a:t>
            </a:r>
            <a:r>
              <a:rPr lang="pt-BR" sz="2800" dirty="0" err="1" smtClean="0"/>
              <a:t>Hollanda</a:t>
            </a:r>
            <a:endParaRPr lang="pt-BR" sz="2800" dirty="0" smtClean="0"/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1916706" y="611687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6263532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Sérgio Sá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-1342818" y="53967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Weffort</a:t>
            </a:r>
            <a:endParaRPr lang="pt-BR" sz="2800" dirty="0" smtClean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-405554" y="53967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Gilberto Gil</a:t>
            </a:r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774424" y="1243648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1701876" y="125424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4014784" y="1262898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5386928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6305446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V="1">
            <a:off x="7222094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7681984" y="1262898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8150868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 rot="16200000">
            <a:off x="5884327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Calero</a:t>
            </a:r>
            <a:r>
              <a:rPr lang="pt-BR" sz="2800" dirty="0" smtClean="0"/>
              <a:t> e Roberto Freire</a:t>
            </a:r>
          </a:p>
        </p:txBody>
      </p:sp>
      <p:sp>
        <p:nvSpPr>
          <p:cNvPr id="19" name="CaixaDeTexto 18"/>
          <p:cNvSpPr txBox="1"/>
          <p:nvPr/>
        </p:nvSpPr>
        <p:spPr>
          <a:xfrm rot="16200000">
            <a:off x="5139062" y="53967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plot4_gest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77224"/>
            <a:ext cx="9144000" cy="3688080"/>
          </a:xfrm>
          <a:prstGeom prst="rect">
            <a:avLst/>
          </a:prstGeom>
        </p:spPr>
      </p:pic>
      <p:pic>
        <p:nvPicPr>
          <p:cNvPr id="25" name="Imagem 24" descr="Rplot4_gestao.png"/>
          <p:cNvPicPr>
            <a:picLocks noChangeAspect="1"/>
          </p:cNvPicPr>
          <p:nvPr/>
        </p:nvPicPr>
        <p:blipFill>
          <a:blip r:embed="rId2" cstate="print"/>
          <a:srcRect l="10237" t="17572" r="84741" b="77562"/>
          <a:stretch>
            <a:fillRect/>
          </a:stretch>
        </p:blipFill>
        <p:spPr>
          <a:xfrm>
            <a:off x="3851920" y="2516264"/>
            <a:ext cx="4968552" cy="64807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 rot="16200000">
            <a:off x="3986354" y="10705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Marta Suplicy</a:t>
            </a:r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2997406" y="10705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Ana de </a:t>
            </a:r>
            <a:r>
              <a:rPr lang="pt-BR" sz="2800" dirty="0" err="1" smtClean="0"/>
              <a:t>Hollanda</a:t>
            </a:r>
            <a:endParaRPr lang="pt-BR" sz="2800" dirty="0" smtClean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1484658" y="-36385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5949734" y="179058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Sérgio Sá</a:t>
            </a:r>
            <a:endParaRPr lang="pt-BR" sz="2800" dirty="0"/>
          </a:p>
        </p:txBody>
      </p:sp>
      <p:pic>
        <p:nvPicPr>
          <p:cNvPr id="12" name="Imagem 11" descr="Rplot4_gestao.png"/>
          <p:cNvPicPr>
            <a:picLocks noChangeAspect="1"/>
          </p:cNvPicPr>
          <p:nvPr/>
        </p:nvPicPr>
        <p:blipFill>
          <a:blip r:embed="rId2" cstate="print"/>
          <a:srcRect l="10237" t="17572" r="84741" b="77562"/>
          <a:stretch>
            <a:fillRect/>
          </a:stretch>
        </p:blipFill>
        <p:spPr>
          <a:xfrm>
            <a:off x="467544" y="2529448"/>
            <a:ext cx="2691408" cy="46750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16200000">
            <a:off x="-1683694" y="-18040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Weffort</a:t>
            </a:r>
            <a:endParaRPr lang="pt-BR" sz="2800" dirty="0" smtClean="0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-819598" y="-18040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Gilberto Gil</a:t>
            </a:r>
          </a:p>
        </p:txBody>
      </p:sp>
      <p:cxnSp>
        <p:nvCxnSpPr>
          <p:cNvPr id="16" name="Conector reto 15"/>
          <p:cNvCxnSpPr/>
          <p:nvPr/>
        </p:nvCxnSpPr>
        <p:spPr>
          <a:xfrm flipV="1">
            <a:off x="821722" y="73959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1749174" y="75019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V="1">
            <a:off x="4062082" y="75884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5453682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V="1">
            <a:off x="6372200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V="1">
            <a:off x="7308304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V="1">
            <a:off x="7775524" y="75884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V="1">
            <a:off x="8244408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 rot="16200000">
            <a:off x="5445678" y="118717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Calero</a:t>
            </a:r>
            <a:r>
              <a:rPr lang="pt-BR" sz="2800" dirty="0" smtClean="0"/>
              <a:t> e Roberto Freire</a:t>
            </a:r>
          </a:p>
        </p:txBody>
      </p:sp>
      <p:sp>
        <p:nvSpPr>
          <p:cNvPr id="24" name="CaixaDeTexto 23"/>
          <p:cNvSpPr txBox="1"/>
          <p:nvPr/>
        </p:nvSpPr>
        <p:spPr>
          <a:xfrm rot="16200000">
            <a:off x="4725018" y="-108393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plot_sub2_gest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51110"/>
            <a:ext cx="9144000" cy="369025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 rot="16200000">
            <a:off x="4418402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Marta Suplicy</a:t>
            </a:r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3482298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Ana de </a:t>
            </a:r>
            <a:r>
              <a:rPr lang="pt-BR" sz="2800" dirty="0" err="1" smtClean="0"/>
              <a:t>Hollanda</a:t>
            </a:r>
            <a:endParaRPr lang="pt-BR" sz="2800" dirty="0" smtClean="0"/>
          </a:p>
        </p:txBody>
      </p:sp>
      <p:sp>
        <p:nvSpPr>
          <p:cNvPr id="18" name="CaixaDeTexto 17"/>
          <p:cNvSpPr txBox="1"/>
          <p:nvPr/>
        </p:nvSpPr>
        <p:spPr>
          <a:xfrm rot="16200000">
            <a:off x="1916706" y="593837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  <p:sp>
        <p:nvSpPr>
          <p:cNvPr id="19" name="CaixaDeTexto 18"/>
          <p:cNvSpPr txBox="1"/>
          <p:nvPr/>
        </p:nvSpPr>
        <p:spPr>
          <a:xfrm rot="16200000">
            <a:off x="6309774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Sérgio Sá</a:t>
            </a:r>
            <a:endParaRPr lang="pt-BR" sz="2800" dirty="0"/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-1342818" y="52182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Weffort</a:t>
            </a:r>
            <a:endParaRPr lang="pt-BR" sz="2800" dirty="0" smtClean="0"/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405554" y="52182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Gilberto Gil</a:t>
            </a:r>
          </a:p>
        </p:txBody>
      </p:sp>
      <p:cxnSp>
        <p:nvCxnSpPr>
          <p:cNvPr id="23" name="Conector reto 22"/>
          <p:cNvCxnSpPr/>
          <p:nvPr/>
        </p:nvCxnSpPr>
        <p:spPr>
          <a:xfrm flipV="1">
            <a:off x="821722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V="1">
            <a:off x="1749174" y="77530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 flipV="1">
            <a:off x="4062082" y="78395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 flipV="1">
            <a:off x="5453682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V="1">
            <a:off x="6372200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308304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V="1">
            <a:off x="7775524" y="78395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V="1">
            <a:off x="8244408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 rot="16200000">
            <a:off x="5930569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Calero</a:t>
            </a:r>
            <a:r>
              <a:rPr lang="pt-BR" sz="2800" dirty="0" smtClean="0"/>
              <a:t> e Roberto Freire</a:t>
            </a:r>
          </a:p>
        </p:txBody>
      </p:sp>
      <p:sp>
        <p:nvSpPr>
          <p:cNvPr id="32" name="CaixaDeTexto 31"/>
          <p:cNvSpPr txBox="1"/>
          <p:nvPr/>
        </p:nvSpPr>
        <p:spPr>
          <a:xfrm rot="16200000">
            <a:off x="5139062" y="52182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16040" r="35825" b="8657"/>
          <a:stretch>
            <a:fillRect/>
          </a:stretch>
        </p:blipFill>
        <p:spPr bwMode="auto">
          <a:xfrm>
            <a:off x="72008" y="548679"/>
            <a:ext cx="8964488" cy="5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10"/>
          <p:cNvGrpSpPr/>
          <p:nvPr/>
        </p:nvGrpSpPr>
        <p:grpSpPr>
          <a:xfrm>
            <a:off x="72008" y="620688"/>
            <a:ext cx="8892480" cy="5400600"/>
            <a:chOff x="1547664" y="1412776"/>
            <a:chExt cx="5112568" cy="295232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7481" t="22148" r="23318" b="17314"/>
            <a:stretch>
              <a:fillRect/>
            </a:stretch>
          </p:blipFill>
          <p:spPr bwMode="auto">
            <a:xfrm>
              <a:off x="1547664" y="1412776"/>
              <a:ext cx="5112568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t="22148" r="79988" b="70469"/>
            <a:stretch>
              <a:fillRect/>
            </a:stretch>
          </p:blipFill>
          <p:spPr bwMode="auto">
            <a:xfrm>
              <a:off x="1547664" y="1412776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tângulo 8"/>
          <p:cNvSpPr/>
          <p:nvPr/>
        </p:nvSpPr>
        <p:spPr>
          <a:xfrm>
            <a:off x="3347864" y="5733256"/>
            <a:ext cx="4572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pt-BR" dirty="0" smtClean="0"/>
              <a:t>A Lei </a:t>
            </a:r>
            <a:r>
              <a:rPr lang="pt-BR" dirty="0" err="1" smtClean="0"/>
              <a:t>Rouanet</a:t>
            </a:r>
            <a:r>
              <a:rPr lang="pt-BR" dirty="0" smtClean="0"/>
              <a:t> merece muitas criticas, mas infelizmente as críticas que eu vejo  por ai não procedem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/>
          <p:nvPr/>
        </p:nvGrpSpPr>
        <p:grpSpPr>
          <a:xfrm>
            <a:off x="72008" y="620688"/>
            <a:ext cx="8892480" cy="5400600"/>
            <a:chOff x="1547664" y="1412776"/>
            <a:chExt cx="5112568" cy="295232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7481" t="22148" r="23318" b="17314"/>
            <a:stretch>
              <a:fillRect/>
            </a:stretch>
          </p:blipFill>
          <p:spPr bwMode="auto">
            <a:xfrm>
              <a:off x="1547664" y="1412776"/>
              <a:ext cx="5112568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t="22148" r="79988" b="70469"/>
            <a:stretch>
              <a:fillRect/>
            </a:stretch>
          </p:blipFill>
          <p:spPr bwMode="auto">
            <a:xfrm>
              <a:off x="1547664" y="1412776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6" name="Conector reto 5"/>
          <p:cNvCxnSpPr/>
          <p:nvPr/>
        </p:nvCxnSpPr>
        <p:spPr>
          <a:xfrm>
            <a:off x="0" y="1268760"/>
            <a:ext cx="9144000" cy="5589240"/>
          </a:xfrm>
          <a:prstGeom prst="line">
            <a:avLst/>
          </a:prstGeom>
          <a:ln w="152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0" y="1268760"/>
            <a:ext cx="8892480" cy="5589240"/>
          </a:xfrm>
          <a:prstGeom prst="line">
            <a:avLst/>
          </a:prstGeom>
          <a:ln w="152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1821757" y="3356992"/>
            <a:ext cx="54870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4800" dirty="0" smtClean="0">
                <a:solidFill>
                  <a:srgbClr val="C00000"/>
                </a:solidFill>
              </a:rPr>
              <a:t>Isso é quase um </a:t>
            </a:r>
          </a:p>
          <a:p>
            <a:pPr algn="ctr"/>
            <a:r>
              <a:rPr lang="pt-BR" sz="4800" dirty="0" smtClean="0">
                <a:solidFill>
                  <a:srgbClr val="C00000"/>
                </a:solidFill>
              </a:rPr>
              <a:t>policiamento cultural</a:t>
            </a:r>
            <a:endParaRPr lang="pt-BR" sz="4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Precisamos </a:t>
            </a:r>
            <a:r>
              <a:rPr lang="pt-BR" b="1" dirty="0" smtClean="0"/>
              <a:t>evitar as desigualdades espaciais </a:t>
            </a:r>
            <a:r>
              <a:rPr lang="pt-BR" dirty="0" smtClean="0"/>
              <a:t>da Lei da </a:t>
            </a:r>
            <a:r>
              <a:rPr lang="pt-BR" dirty="0" err="1" smtClean="0"/>
              <a:t>Rouanet</a:t>
            </a:r>
            <a:r>
              <a:rPr lang="pt-BR" dirty="0" smtClean="0"/>
              <a:t>. Concentração de repasses para artistas famosos.</a:t>
            </a:r>
          </a:p>
          <a:p>
            <a:endParaRPr lang="pt-BR" dirty="0"/>
          </a:p>
          <a:p>
            <a:r>
              <a:rPr lang="pt-BR" dirty="0" smtClean="0"/>
              <a:t>Privilegia uma camada de intermediários, </a:t>
            </a:r>
            <a:r>
              <a:rPr lang="pt-BR" b="1" dirty="0" smtClean="0"/>
              <a:t>com foco na produção de projetos </a:t>
            </a:r>
            <a:r>
              <a:rPr lang="pt-BR" dirty="0" smtClean="0"/>
              <a:t>e em sua aprovação nos departamentos de marketing das empresas.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4000" dirty="0" smtClean="0"/>
              <a:t>	"</a:t>
            </a:r>
            <a:r>
              <a:rPr lang="pt-BR" sz="4000" dirty="0"/>
              <a:t>Não podemos deixar os </a:t>
            </a:r>
            <a:r>
              <a:rPr lang="pt-BR" sz="6000" dirty="0"/>
              <a:t>departamentos de marketing das empresas </a:t>
            </a:r>
            <a:r>
              <a:rPr lang="pt-BR" sz="4000" dirty="0"/>
              <a:t>decidir os rumos da cultura no </a:t>
            </a:r>
            <a:r>
              <a:rPr lang="pt-BR" sz="4000" dirty="0" smtClean="0"/>
              <a:t>Brasil”</a:t>
            </a:r>
          </a:p>
          <a:p>
            <a:pPr algn="r">
              <a:buNone/>
            </a:pPr>
            <a:r>
              <a:rPr lang="pt-BR" i="1" dirty="0" smtClean="0"/>
              <a:t>Juca Ferreira</a:t>
            </a:r>
            <a:endParaRPr lang="pt-BR" sz="4000" i="1" dirty="0"/>
          </a:p>
          <a:p>
            <a:endParaRPr lang="pt-BR" sz="6000" dirty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39664" r="31656" b="16040"/>
          <a:stretch>
            <a:fillRect/>
          </a:stretch>
        </p:blipFill>
        <p:spPr bwMode="auto">
          <a:xfrm>
            <a:off x="395536" y="2996952"/>
            <a:ext cx="59021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17719" r="34963" b="32079"/>
          <a:stretch>
            <a:fillRect/>
          </a:stretch>
        </p:blipFill>
        <p:spPr bwMode="auto">
          <a:xfrm>
            <a:off x="2987824" y="4193704"/>
            <a:ext cx="611220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t="17719" r="36630" b="24696"/>
          <a:stretch>
            <a:fillRect/>
          </a:stretch>
        </p:blipFill>
        <p:spPr bwMode="auto">
          <a:xfrm>
            <a:off x="1475656" y="0"/>
            <a:ext cx="5980537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550145"/>
          </a:xfrm>
        </p:spPr>
        <p:txBody>
          <a:bodyPr>
            <a:normAutofit fontScale="90000"/>
          </a:bodyPr>
          <a:lstStyle/>
          <a:p>
            <a:r>
              <a:rPr lang="pt-BR" sz="6000" dirty="0" smtClean="0">
                <a:latin typeface="Book Antiqua" pitchFamily="18" charset="0"/>
              </a:rPr>
              <a:t>OBRIGADO</a:t>
            </a:r>
            <a:r>
              <a:rPr lang="pt-BR" dirty="0" smtClean="0">
                <a:latin typeface="Book Antiqua" pitchFamily="18" charset="0"/>
              </a:rPr>
              <a:t/>
            </a:r>
            <a:br>
              <a:rPr lang="pt-BR" dirty="0" smtClean="0">
                <a:latin typeface="Book Antiqua" pitchFamily="18" charset="0"/>
              </a:rPr>
            </a:br>
            <a:r>
              <a:rPr lang="pt-BR" dirty="0" smtClean="0">
                <a:latin typeface="Book Antiqua" pitchFamily="18" charset="0"/>
              </a:rPr>
              <a:t/>
            </a:r>
            <a:br>
              <a:rPr lang="pt-BR" dirty="0" smtClean="0">
                <a:latin typeface="Book Antiqua" pitchFamily="18" charset="0"/>
              </a:rPr>
            </a:br>
            <a:r>
              <a:rPr lang="pt-BR" dirty="0" smtClean="0">
                <a:latin typeface="Book Antiqua" pitchFamily="18" charset="0"/>
              </a:rPr>
              <a:t>“O céu de Ícaro tem mais poesia do que o de Galileu”</a:t>
            </a:r>
            <a:endParaRPr lang="pt-BR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7"/>
          <p:cNvGrpSpPr/>
          <p:nvPr/>
        </p:nvGrpSpPr>
        <p:grpSpPr>
          <a:xfrm>
            <a:off x="251520" y="1124744"/>
            <a:ext cx="8388424" cy="4608512"/>
            <a:chOff x="0" y="1268760"/>
            <a:chExt cx="8388424" cy="460851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2867" b="51477"/>
            <a:stretch>
              <a:fillRect/>
            </a:stretch>
          </p:blipFill>
          <p:spPr bwMode="auto">
            <a:xfrm>
              <a:off x="0" y="1268760"/>
              <a:ext cx="8388424" cy="2366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t="31007" r="5368" b="14361"/>
            <a:stretch>
              <a:fillRect/>
            </a:stretch>
          </p:blipFill>
          <p:spPr bwMode="auto">
            <a:xfrm>
              <a:off x="0" y="3212976"/>
              <a:ext cx="8388424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2" t="15680" r="45391" b="7539"/>
          <a:stretch>
            <a:fillRect/>
          </a:stretch>
        </p:blipFill>
        <p:spPr bwMode="auto">
          <a:xfrm>
            <a:off x="360040" y="44624"/>
            <a:ext cx="8388424" cy="677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146" t="16242" r="35825" b="10133"/>
          <a:stretch>
            <a:fillRect/>
          </a:stretch>
        </p:blipFill>
        <p:spPr bwMode="auto">
          <a:xfrm>
            <a:off x="251520" y="2060848"/>
            <a:ext cx="4320480" cy="359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t="23422" r="29989" b="30805"/>
          <a:stretch>
            <a:fillRect/>
          </a:stretch>
        </p:blipFill>
        <p:spPr bwMode="auto">
          <a:xfrm>
            <a:off x="323528" y="1777520"/>
            <a:ext cx="8568952" cy="316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39664" r="31656" b="16040"/>
          <a:stretch>
            <a:fillRect/>
          </a:stretch>
        </p:blipFill>
        <p:spPr bwMode="auto">
          <a:xfrm>
            <a:off x="3491880" y="0"/>
            <a:ext cx="59021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17719" r="34963" b="32079"/>
          <a:stretch>
            <a:fillRect/>
          </a:stretch>
        </p:blipFill>
        <p:spPr bwMode="auto">
          <a:xfrm>
            <a:off x="0" y="3789040"/>
            <a:ext cx="611220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 t="17719" r="36630" b="24696"/>
          <a:stretch>
            <a:fillRect/>
          </a:stretch>
        </p:blipFill>
        <p:spPr bwMode="auto">
          <a:xfrm>
            <a:off x="1619672" y="0"/>
            <a:ext cx="5980537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 t="16242" r="39160" b="14361"/>
          <a:stretch>
            <a:fillRect/>
          </a:stretch>
        </p:blipFill>
        <p:spPr bwMode="auto">
          <a:xfrm>
            <a:off x="3707904" y="3473624"/>
            <a:ext cx="525410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>
              <a:buNone/>
            </a:pPr>
            <a:r>
              <a:rPr lang="pt-BR" sz="4300" dirty="0" smtClean="0"/>
              <a:t>O Valor Total Liquidado (R$)</a:t>
            </a:r>
            <a:endParaRPr lang="pt-BR" dirty="0" smtClean="0"/>
          </a:p>
          <a:p>
            <a:pPr algn="ctr">
              <a:buNone/>
            </a:pPr>
            <a:r>
              <a:rPr lang="pt-BR" sz="16600" dirty="0" smtClean="0"/>
              <a:t>1,2 Bilhão</a:t>
            </a:r>
          </a:p>
          <a:p>
            <a:pPr algn="ctr">
              <a:buNone/>
            </a:pPr>
            <a:endParaRPr lang="pt-BR" sz="4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>
              <a:buNone/>
            </a:pPr>
            <a:r>
              <a:rPr lang="pt-BR" sz="4300" dirty="0" smtClean="0"/>
              <a:t>O Valor Total Liquidado (R$)</a:t>
            </a:r>
            <a:endParaRPr lang="pt-BR" dirty="0" smtClean="0"/>
          </a:p>
          <a:p>
            <a:pPr algn="ctr">
              <a:buNone/>
            </a:pPr>
            <a:r>
              <a:rPr lang="pt-BR" sz="16600" dirty="0" smtClean="0"/>
              <a:t>1,2 Bilhão</a:t>
            </a:r>
          </a:p>
          <a:p>
            <a:pPr algn="ctr">
              <a:buNone/>
            </a:pPr>
            <a:r>
              <a:rPr lang="pt-BR" sz="4400" dirty="0" smtClean="0"/>
              <a:t>Esse orçamento é grande ou pequeno</a:t>
            </a:r>
            <a:endParaRPr lang="pt-BR" sz="4300" dirty="0" smtClean="0"/>
          </a:p>
          <a:p>
            <a:pPr algn="ctr">
              <a:buNone/>
            </a:pPr>
            <a:endParaRPr lang="pt-BR" sz="4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endParaRPr lang="pt-BR" sz="5100" dirty="0" smtClean="0"/>
          </a:p>
          <a:p>
            <a:pPr algn="ctr">
              <a:buNone/>
            </a:pPr>
            <a:r>
              <a:rPr lang="pt-BR" sz="5100" dirty="0" smtClean="0"/>
              <a:t>Para responder a essa pergunta, vamos fazer a comparação do valor liquidado do </a:t>
            </a:r>
            <a:r>
              <a:rPr lang="pt-BR" sz="5100" dirty="0" err="1" smtClean="0"/>
              <a:t>MinC</a:t>
            </a:r>
            <a:r>
              <a:rPr lang="pt-BR" sz="5100" dirty="0" smtClean="0"/>
              <a:t> e STF, TCU e MP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5100" dirty="0" smtClean="0"/>
              <a:t> </a:t>
            </a:r>
            <a:endParaRPr lang="pt-BR" sz="8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519</Words>
  <Application>Microsoft Office PowerPoint</Application>
  <PresentationFormat>Apresentação na tela (4:3)</PresentationFormat>
  <Paragraphs>135</Paragraphs>
  <Slides>45</Slides>
  <Notes>10</Notes>
  <HiddenSlides>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Slide 1</vt:lpstr>
      <vt:lpstr>Slide 2</vt:lpstr>
      <vt:lpstr>Slide 3</vt:lpstr>
      <vt:lpstr>Slide 4</vt:lpstr>
      <vt:lpstr>Slide 5</vt:lpstr>
      <vt:lpstr>Qual o tamanho do Orçamento do MinC?</vt:lpstr>
      <vt:lpstr>Qual o tamanho do Orçamento do MinC?</vt:lpstr>
      <vt:lpstr>Qual o tamanho do Orçamento do MinC?</vt:lpstr>
      <vt:lpstr>Slide 9</vt:lpstr>
      <vt:lpstr>Qual o tamanho do Orçamento do MinC?</vt:lpstr>
      <vt:lpstr>Slide 11</vt:lpstr>
      <vt:lpstr>Qual o tamanho do Orçamento do MinC?</vt:lpstr>
      <vt:lpstr>Slide 13</vt:lpstr>
      <vt:lpstr>O orçamento do MinC está diminuindo? 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Qual distribuição do orçamento do MinC?</vt:lpstr>
      <vt:lpstr>Slide 26</vt:lpstr>
      <vt:lpstr>Slide 27</vt:lpstr>
      <vt:lpstr>Slide 28</vt:lpstr>
      <vt:lpstr>Slide 29</vt:lpstr>
      <vt:lpstr>Quais as prioridades dos Ministros?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OBRIGADO  “O céu de Ícaro tem mais poesia do que o de Galileu”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Ross</dc:creator>
  <cp:lastModifiedBy>Steven Ross</cp:lastModifiedBy>
  <cp:revision>67</cp:revision>
  <dcterms:created xsi:type="dcterms:W3CDTF">2018-11-30T11:56:54Z</dcterms:created>
  <dcterms:modified xsi:type="dcterms:W3CDTF">2018-11-30T23:01:23Z</dcterms:modified>
</cp:coreProperties>
</file>